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5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15" autoAdjust="0"/>
  </p:normalViewPr>
  <p:slideViewPr>
    <p:cSldViewPr>
      <p:cViewPr varScale="1">
        <p:scale>
          <a:sx n="43" d="100"/>
          <a:sy n="43" d="100"/>
        </p:scale>
        <p:origin x="-6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921D-B76B-453A-840D-B9FB1A1E68B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4BD04-8258-42CD-9EDB-615227048B9A}" type="datetimeFigureOut">
              <a:rPr lang="ru-RU" smtClean="0"/>
              <a:pPr/>
              <a:t>21.08.2017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8921D-B76B-453A-840D-B9FB1A1E68B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0" y="836712"/>
            <a:ext cx="4572000" cy="1470025"/>
          </a:xfrm>
        </p:spPr>
        <p:txBody>
          <a:bodyPr>
            <a:normAutofit/>
          </a:bodyPr>
          <a:lstStyle/>
          <a:p>
            <a:r>
              <a:rPr lang="id-ID" sz="3200" b="1" dirty="0" smtClean="0">
                <a:solidFill>
                  <a:schemeClr val="bg1"/>
                </a:solidFill>
                <a:latin typeface="Cambria" pitchFamily="18" charset="0"/>
              </a:rPr>
              <a:t>Uslub </a:t>
            </a:r>
            <a:r>
              <a:rPr lang="id-ID" sz="3200" b="1" smtClean="0">
                <a:solidFill>
                  <a:schemeClr val="bg1"/>
                </a:solidFill>
                <a:latin typeface="Cambria" pitchFamily="18" charset="0"/>
              </a:rPr>
              <a:t>Dalam Khidmah</a:t>
            </a:r>
            <a:r>
              <a:rPr lang="id-ID" sz="3200" b="1" dirty="0" smtClean="0">
                <a:solidFill>
                  <a:schemeClr val="bg1"/>
                </a:solidFill>
                <a:latin typeface="Cambria" pitchFamily="18" charset="0"/>
              </a:rPr>
              <a:t/>
            </a:r>
            <a:br>
              <a:rPr lang="id-ID" sz="3200" b="1" dirty="0" smtClean="0">
                <a:solidFill>
                  <a:schemeClr val="bg1"/>
                </a:solidFill>
                <a:latin typeface="Cambria" pitchFamily="18" charset="0"/>
              </a:rPr>
            </a:br>
            <a:r>
              <a:rPr lang="id-ID" sz="3200" b="1" dirty="0" smtClean="0">
                <a:solidFill>
                  <a:schemeClr val="bg1"/>
                </a:solidFill>
                <a:latin typeface="Cambria" pitchFamily="18" charset="0"/>
              </a:rPr>
              <a:t> – Prizma 4 – </a:t>
            </a:r>
            <a:endParaRPr lang="ru-RU" sz="3200" b="1" dirty="0">
              <a:solidFill>
                <a:schemeClr val="bg1"/>
              </a:solidFill>
              <a:latin typeface="Cambr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340768"/>
            <a:ext cx="5940152" cy="707886"/>
          </a:xfrm>
          <a:prstGeom prst="rect">
            <a:avLst/>
          </a:prstGeom>
          <a:noFill/>
        </p:spPr>
        <p:txBody>
          <a:bodyPr wrap="square" rtlCol="0">
            <a:spAutoFit/>
          </a:bodyPr>
          <a:lstStyle/>
          <a:p>
            <a:r>
              <a:rPr lang="id-ID" sz="2200" dirty="0" smtClean="0">
                <a:effectLst>
                  <a:outerShdw blurRad="38100" dist="38100" dir="2700000" algn="tl">
                    <a:srgbClr val="000000">
                      <a:alpha val="43137"/>
                    </a:srgbClr>
                  </a:outerShdw>
                </a:effectLst>
              </a:rPr>
              <a:t>Apa Makna Uslub?</a:t>
            </a:r>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251520" y="1916832"/>
            <a:ext cx="5616624" cy="5016758"/>
          </a:xfrm>
          <a:prstGeom prst="rect">
            <a:avLst/>
          </a:prstGeom>
          <a:noFill/>
        </p:spPr>
        <p:txBody>
          <a:bodyPr wrap="square" rtlCol="0">
            <a:spAutoFit/>
          </a:bodyPr>
          <a:lstStyle/>
          <a:p>
            <a:pPr marL="177800" indent="-177800">
              <a:buFont typeface="Arial" pitchFamily="34" charset="0"/>
              <a:buChar char="•"/>
            </a:pPr>
            <a:r>
              <a:rPr lang="id-ID" sz="2000" dirty="0" smtClean="0">
                <a:effectLst>
                  <a:outerShdw blurRad="38100" dist="38100" dir="2700000" algn="tl">
                    <a:srgbClr val="000000">
                      <a:alpha val="43137"/>
                    </a:srgbClr>
                  </a:outerShdw>
                </a:effectLst>
              </a:rPr>
              <a:t>Uslub berarti jalan, cara, atau mazhab. Uslub juga berarti fann (seni) </a:t>
            </a:r>
          </a:p>
          <a:p>
            <a:pPr marL="177800" indent="-177800">
              <a:buFont typeface="Arial" pitchFamily="34" charset="0"/>
              <a:buChar char="•"/>
            </a:pPr>
            <a:r>
              <a:rPr lang="id-ID" sz="2000" dirty="0" smtClean="0">
                <a:effectLst>
                  <a:outerShdw blurRad="38100" dist="38100" dir="2700000" algn="tl">
                    <a:srgbClr val="000000">
                      <a:alpha val="43137"/>
                    </a:srgbClr>
                  </a:outerShdw>
                </a:effectLst>
              </a:rPr>
              <a:t>Menurut ahli balaghah, Uslub adalah sebuah metode dalam memilih  redaksi dan menyusunnya , untuk mengungkapkan sejumlah makna, agar sesuai dengan tujuan dan  pengaruh yang jelas</a:t>
            </a:r>
          </a:p>
          <a:p>
            <a:pPr marL="177800" indent="-177800">
              <a:buFont typeface="Arial" pitchFamily="34" charset="0"/>
              <a:buChar char="•"/>
            </a:pPr>
            <a:r>
              <a:rPr lang="id-ID" sz="2000" dirty="0" smtClean="0">
                <a:effectLst>
                  <a:outerShdw blurRad="38100" dist="38100" dir="2700000" algn="tl">
                    <a:srgbClr val="000000">
                      <a:alpha val="43137"/>
                    </a:srgbClr>
                  </a:outerShdw>
                </a:effectLst>
              </a:rPr>
              <a:t>Dalam bahasa Arab, Uslub adalah makna yang terdapat dalam suatu bentuk susunan lafaz-lafaz (kalimat) agar dapat lebih mudahmencapai tujuan yang dimaksud pada diri pendengar atau pembaca</a:t>
            </a:r>
          </a:p>
          <a:p>
            <a:pPr marL="177800" indent="-177800">
              <a:buFont typeface="Arial" pitchFamily="34" charset="0"/>
              <a:buChar char="•"/>
            </a:pPr>
            <a:r>
              <a:rPr lang="id-ID" sz="2000" dirty="0" smtClean="0">
                <a:effectLst>
                  <a:outerShdw blurRad="38100" dist="38100" dir="2700000" algn="tl">
                    <a:srgbClr val="000000">
                      <a:alpha val="43137"/>
                    </a:srgbClr>
                  </a:outerShdw>
                </a:effectLst>
              </a:rPr>
              <a:t>Kesimpulannya, uslub adalah cara yang dipilih penulis di dalam menyusun lafaz-lafaz untuk mengungkapkan suatu tujuan dan makna dari apa yang disampaikannya</a:t>
            </a:r>
          </a:p>
          <a:p>
            <a:pPr marL="177800" indent="-177800">
              <a:buFont typeface="Arial" pitchFamily="34" charset="0"/>
              <a:buChar char="•"/>
            </a:pPr>
            <a:endParaRPr lang="id-ID" sz="2000" dirty="0" smtClean="0">
              <a:effectLst>
                <a:outerShdw blurRad="38100" dist="38100" dir="2700000" algn="tl">
                  <a:srgbClr val="000000">
                    <a:alpha val="43137"/>
                  </a:srgbClr>
                </a:outerShdw>
              </a:effectLst>
            </a:endParaRPr>
          </a:p>
          <a:p>
            <a:endParaRPr lang="id-ID" sz="2000" dirty="0">
              <a:effectLst>
                <a:outerShdw blurRad="38100" dist="38100" dir="2700000" algn="tl">
                  <a:srgbClr val="000000">
                    <a:alpha val="43137"/>
                  </a:srgbClr>
                </a:outerShdw>
              </a:effectLst>
            </a:endParaRPr>
          </a:p>
        </p:txBody>
      </p:sp>
      <p:pic>
        <p:nvPicPr>
          <p:cNvPr id="1026" name="Picture 2" descr="C:\D\Perpustakaan\SEMINAR\sizinti 3\kapilar.jpg"/>
          <p:cNvPicPr>
            <a:picLocks noChangeAspect="1" noChangeArrowheads="1"/>
          </p:cNvPicPr>
          <p:nvPr/>
        </p:nvPicPr>
        <p:blipFill>
          <a:blip r:embed="rId2" cstate="print"/>
          <a:srcRect l="42500" b="12501"/>
          <a:stretch>
            <a:fillRect/>
          </a:stretch>
        </p:blipFill>
        <p:spPr bwMode="auto">
          <a:xfrm>
            <a:off x="6084168" y="1916832"/>
            <a:ext cx="2760340" cy="42005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738664"/>
          </a:xfrm>
          <a:prstGeom prst="rect">
            <a:avLst/>
          </a:prstGeom>
          <a:noFill/>
        </p:spPr>
        <p:txBody>
          <a:bodyPr wrap="square" rtlCol="0">
            <a:spAutoFit/>
          </a:bodyPr>
          <a:lstStyle/>
          <a:p>
            <a:pPr lvl="0"/>
            <a:r>
              <a:rPr lang="id-ID" sz="2400" b="1" dirty="0" smtClean="0"/>
              <a:t>1. Tawajuh kepada Allah</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251520" y="1556792"/>
            <a:ext cx="5616624" cy="5940088"/>
          </a:xfrm>
          <a:prstGeom prst="rect">
            <a:avLst/>
          </a:prstGeom>
          <a:noFill/>
        </p:spPr>
        <p:txBody>
          <a:bodyPr wrap="square" rtlCol="0">
            <a:spAutoFit/>
          </a:bodyPr>
          <a:lstStyle/>
          <a:p>
            <a:pPr marL="177800" indent="-177800">
              <a:buFont typeface="Arial" pitchFamily="34" charset="0"/>
              <a:buChar char="•"/>
            </a:pPr>
            <a:r>
              <a:rPr lang="id-ID" sz="1900" dirty="0" smtClean="0">
                <a:latin typeface="Cambria" pitchFamily="18" charset="0"/>
              </a:rPr>
              <a:t> Tawajuh kepada Allah adalah hal yang sangat penting bagi para pahlawan cinta dan kasih sayang yang bertekad meraih rida Allah. </a:t>
            </a:r>
          </a:p>
          <a:p>
            <a:pPr marL="177800" indent="-177800">
              <a:buFont typeface="Arial" pitchFamily="34" charset="0"/>
              <a:buChar char="•"/>
            </a:pPr>
            <a:r>
              <a:rPr lang="id-ID" sz="1900" dirty="0" smtClean="0">
                <a:latin typeface="Cambria" pitchFamily="18" charset="0"/>
              </a:rPr>
              <a:t>Sebagaimana perkembangan karakteristik personal dari umat manusia dapat terwujud berkat tawajuh kepada Allah, demikian juga perkembangan usaha khidmah – dakwah – sebagaimana bebungaan yang mekar menghadap ke arah matahari, hanya mungkin terjadi berkat tawajuh kepadaNya. </a:t>
            </a:r>
          </a:p>
          <a:p>
            <a:pPr marL="177800" indent="-177800">
              <a:buFont typeface="Arial" pitchFamily="34" charset="0"/>
              <a:buChar char="•"/>
            </a:pPr>
            <a:r>
              <a:rPr lang="id-ID" sz="1900" dirty="0" smtClean="0">
                <a:latin typeface="Cambria" pitchFamily="18" charset="0"/>
              </a:rPr>
              <a:t>Jika seandainya umat manusia memutus tawajuhnya kepada Allah </a:t>
            </a:r>
            <a:r>
              <a:rPr lang="id-ID" sz="1900" i="1" dirty="0" smtClean="0">
                <a:latin typeface="Cambria" pitchFamily="18" charset="0"/>
              </a:rPr>
              <a:t>subhanahu wa ta’ala, </a:t>
            </a:r>
            <a:r>
              <a:rPr lang="id-ID" sz="1900" dirty="0" smtClean="0">
                <a:latin typeface="Cambria" pitchFamily="18" charset="0"/>
              </a:rPr>
              <a:t>maka ia akan masuk dalam ketergelinciran cara pandang terhadap Allah </a:t>
            </a:r>
            <a:r>
              <a:rPr lang="id-ID" sz="1900" i="1" dirty="0" smtClean="0">
                <a:latin typeface="Cambria" pitchFamily="18" charset="0"/>
              </a:rPr>
              <a:t>subhanahu wa ta’ala – </a:t>
            </a:r>
            <a:r>
              <a:rPr lang="id-ID" sz="1900" dirty="0" smtClean="0">
                <a:latin typeface="Cambria" pitchFamily="18" charset="0"/>
              </a:rPr>
              <a:t>yang merupakan Zat yang suci dari keterbenaman dimana semua entitas yang maujud bertawajuh kepadaNya – dikarenakan tenggelamnya diri dalam dunia angan-angannya.  </a:t>
            </a:r>
          </a:p>
          <a:p>
            <a:pPr marL="177800" indent="-177800">
              <a:buFont typeface="Arial" pitchFamily="34" charset="0"/>
              <a:buChar char="•"/>
            </a:pPr>
            <a:endParaRPr lang="id-ID" sz="1900" dirty="0" smtClean="0">
              <a:effectLst>
                <a:outerShdw blurRad="38100" dist="38100" dir="2700000" algn="tl">
                  <a:srgbClr val="000000">
                    <a:alpha val="43137"/>
                  </a:srgbClr>
                </a:outerShdw>
              </a:effectLst>
              <a:latin typeface="Cambria" pitchFamily="18" charset="0"/>
            </a:endParaRPr>
          </a:p>
          <a:p>
            <a:endParaRPr lang="id-ID" sz="1900" dirty="0">
              <a:effectLst>
                <a:outerShdw blurRad="38100" dist="38100" dir="2700000" algn="tl">
                  <a:srgbClr val="000000">
                    <a:alpha val="43137"/>
                  </a:srgbClr>
                </a:outerShdw>
              </a:effectLst>
              <a:latin typeface="Cambria" pitchFamily="18" charset="0"/>
            </a:endParaRPr>
          </a:p>
        </p:txBody>
      </p:sp>
      <p:pic>
        <p:nvPicPr>
          <p:cNvPr id="2050" name="Picture 2" descr="C:\D\Perpustakaan\SEMINAR\cem kiziltug\dua-1.jpg"/>
          <p:cNvPicPr>
            <a:picLocks noChangeAspect="1" noChangeArrowheads="1"/>
          </p:cNvPicPr>
          <p:nvPr/>
        </p:nvPicPr>
        <p:blipFill>
          <a:blip r:embed="rId2" cstate="print"/>
          <a:srcRect l="36472" r="34084"/>
          <a:stretch>
            <a:fillRect/>
          </a:stretch>
        </p:blipFill>
        <p:spPr bwMode="auto">
          <a:xfrm>
            <a:off x="6084168" y="1772816"/>
            <a:ext cx="2664296" cy="36671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340768"/>
            <a:ext cx="5940152" cy="738664"/>
          </a:xfrm>
          <a:prstGeom prst="rect">
            <a:avLst/>
          </a:prstGeom>
          <a:noFill/>
        </p:spPr>
        <p:txBody>
          <a:bodyPr wrap="square" rtlCol="0">
            <a:spAutoFit/>
          </a:bodyPr>
          <a:lstStyle/>
          <a:p>
            <a:pPr lvl="0"/>
            <a:r>
              <a:rPr lang="id-ID" sz="2400" b="1" dirty="0" smtClean="0"/>
              <a:t>1. Tawajuh kepada Allah</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251520" y="1916832"/>
            <a:ext cx="5112568" cy="5324535"/>
          </a:xfrm>
          <a:prstGeom prst="rect">
            <a:avLst/>
          </a:prstGeom>
          <a:noFill/>
        </p:spPr>
        <p:txBody>
          <a:bodyPr wrap="square" rtlCol="0">
            <a:spAutoFit/>
          </a:bodyPr>
          <a:lstStyle/>
          <a:p>
            <a:pPr marL="177800" indent="-177800">
              <a:buFont typeface="Arial" pitchFamily="34" charset="0"/>
              <a:buChar char="•"/>
            </a:pPr>
            <a:r>
              <a:rPr lang="id-ID" sz="2000" dirty="0" smtClean="0">
                <a:latin typeface="Cambria" pitchFamily="18" charset="0"/>
              </a:rPr>
              <a:t>Untuk itu, tawajuh kepada Allah dalam dimensi tauhid, rida, dan keikhlasan amatlah penting demi diraihnya inayat Ilahi dan ia merupakan salah satu jalan yang tak bisa diabaikan demi terjaganya nyala kehidupan.  </a:t>
            </a:r>
          </a:p>
          <a:p>
            <a:pPr marL="177800" indent="-177800">
              <a:buFont typeface="Arial" pitchFamily="34" charset="0"/>
              <a:buChar char="•"/>
            </a:pPr>
            <a:r>
              <a:rPr lang="id-ID" sz="2000" dirty="0" smtClean="0">
                <a:latin typeface="Cambria" pitchFamily="18" charset="0"/>
              </a:rPr>
              <a:t>Orang-orang suci yang telah menyerahkan hatinya untuk tujuan yang mulia – dakwah – selama mengikuti prinsip penting ini, dalam setiap khidmah yang mereka lakukan, sudah pasti mereka akan mendapat keuntungan  dalam kehidupan personalnya  walaupun mungkin mereka tidak mampu menggapai kesuksesan dari segi materi.</a:t>
            </a:r>
          </a:p>
          <a:p>
            <a:pPr marL="177800" indent="-177800">
              <a:buFont typeface="Arial" pitchFamily="34" charset="0"/>
              <a:buChar char="•"/>
            </a:pPr>
            <a:endParaRPr lang="id-ID" sz="2000" dirty="0" smtClean="0">
              <a:effectLst>
                <a:outerShdw blurRad="38100" dist="38100" dir="2700000" algn="tl">
                  <a:srgbClr val="000000">
                    <a:alpha val="43137"/>
                  </a:srgbClr>
                </a:outerShdw>
              </a:effectLst>
              <a:latin typeface="Cambria" pitchFamily="18" charset="0"/>
            </a:endParaRPr>
          </a:p>
          <a:p>
            <a:endParaRPr lang="id-ID" sz="2000" dirty="0">
              <a:effectLst>
                <a:outerShdw blurRad="38100" dist="38100" dir="2700000" algn="tl">
                  <a:srgbClr val="000000">
                    <a:alpha val="43137"/>
                  </a:srgbClr>
                </a:outerShdw>
              </a:effectLst>
              <a:latin typeface="Cambria" pitchFamily="18" charset="0"/>
            </a:endParaRPr>
          </a:p>
        </p:txBody>
      </p:sp>
      <p:pic>
        <p:nvPicPr>
          <p:cNvPr id="3074" name="Picture 2" descr="C:\D\Perpustakaan\SEMINAR\cem kiziltug\fethullah-gulen.jpg"/>
          <p:cNvPicPr>
            <a:picLocks noChangeAspect="1" noChangeArrowheads="1"/>
          </p:cNvPicPr>
          <p:nvPr/>
        </p:nvPicPr>
        <p:blipFill>
          <a:blip r:embed="rId2" cstate="print"/>
          <a:srcRect l="15200" r="12801"/>
          <a:stretch>
            <a:fillRect/>
          </a:stretch>
        </p:blipFill>
        <p:spPr bwMode="auto">
          <a:xfrm>
            <a:off x="5444166" y="2564904"/>
            <a:ext cx="3359558" cy="25922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738664"/>
          </a:xfrm>
          <a:prstGeom prst="rect">
            <a:avLst/>
          </a:prstGeom>
          <a:noFill/>
        </p:spPr>
        <p:txBody>
          <a:bodyPr wrap="square" rtlCol="0">
            <a:spAutoFit/>
          </a:bodyPr>
          <a:lstStyle/>
          <a:p>
            <a:pPr lvl="0"/>
            <a:r>
              <a:rPr lang="id-ID" sz="2400" b="1" dirty="0" smtClean="0"/>
              <a:t>2. Mengikuti sunatullah</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700808"/>
            <a:ext cx="5112568" cy="4708981"/>
          </a:xfrm>
          <a:prstGeom prst="rect">
            <a:avLst/>
          </a:prstGeom>
          <a:noFill/>
        </p:spPr>
        <p:txBody>
          <a:bodyPr wrap="square" rtlCol="0">
            <a:spAutoFit/>
          </a:bodyPr>
          <a:lstStyle/>
          <a:p>
            <a:pPr marL="177800" indent="-177800">
              <a:buFont typeface="Arial" pitchFamily="34" charset="0"/>
              <a:buChar char="•"/>
            </a:pPr>
            <a:r>
              <a:rPr lang="id-ID" sz="2000" dirty="0" smtClean="0"/>
              <a:t>Hal lain yang juga diperlukan guna meraih inayat Ilahi adalah mengikuti sunatullah. </a:t>
            </a:r>
          </a:p>
          <a:p>
            <a:pPr marL="177800" indent="-177800">
              <a:buFont typeface="Arial" pitchFamily="34" charset="0"/>
              <a:buChar char="•"/>
            </a:pPr>
            <a:r>
              <a:rPr lang="id-ID" sz="2000" dirty="0" smtClean="0"/>
              <a:t>Allah </a:t>
            </a:r>
            <a:r>
              <a:rPr lang="id-ID" sz="2000" i="1" dirty="0" smtClean="0"/>
              <a:t>subhanahu wa ta’ala </a:t>
            </a:r>
            <a:r>
              <a:rPr lang="id-ID" sz="2000" dirty="0" smtClean="0"/>
              <a:t>menciptakan kita lewat tabir berbagai sebab. </a:t>
            </a:r>
          </a:p>
          <a:p>
            <a:pPr marL="177800" indent="-177800">
              <a:buFont typeface="Arial" pitchFamily="34" charset="0"/>
              <a:buChar char="•"/>
            </a:pPr>
            <a:r>
              <a:rPr lang="id-ID" sz="2000" dirty="0" smtClean="0"/>
              <a:t>Sedangkan perkembangan nama Allah al Kudrah akan dimanifestasikan di akhirat. </a:t>
            </a:r>
          </a:p>
          <a:p>
            <a:pPr marL="177800" indent="-177800">
              <a:buFont typeface="Arial" pitchFamily="34" charset="0"/>
              <a:buChar char="•"/>
            </a:pPr>
            <a:r>
              <a:rPr lang="id-ID" sz="2000" dirty="0" smtClean="0"/>
              <a:t>Di akhirat, segala sesuatu terjadi dengan sangat mengagumkan dan hal-hal menakjubkan senantiasa berlangsung di sana. </a:t>
            </a:r>
          </a:p>
          <a:p>
            <a:pPr marL="177800" indent="-177800">
              <a:buFont typeface="Arial" pitchFamily="34" charset="0"/>
              <a:buChar char="•"/>
            </a:pPr>
            <a:r>
              <a:rPr lang="id-ID" sz="2000" dirty="0" smtClean="0"/>
              <a:t>Sedangkan dunia ini merupakan alam hikmah sehingga segala sesuatunya terbungkus oleh tabir sebab. </a:t>
            </a:r>
          </a:p>
          <a:p>
            <a:pPr marL="177800" indent="-177800">
              <a:buFont typeface="Arial" pitchFamily="34" charset="0"/>
              <a:buChar char="•"/>
            </a:pPr>
            <a:r>
              <a:rPr lang="id-ID" sz="2000" dirty="0" smtClean="0"/>
              <a:t>Mengabaikan tabir sebab walaupun sebab-sebab itu nyata ada tidak lain merupakan tindakan jabariah. </a:t>
            </a:r>
            <a:endParaRPr lang="id-ID" sz="2000" dirty="0">
              <a:effectLst>
                <a:outerShdw blurRad="38100" dist="38100" dir="2700000" algn="tl">
                  <a:srgbClr val="000000">
                    <a:alpha val="43137"/>
                  </a:srgbClr>
                </a:outerShdw>
              </a:effectLst>
              <a:latin typeface="Cambria" pitchFamily="18" charset="0"/>
            </a:endParaRPr>
          </a:p>
        </p:txBody>
      </p:sp>
      <p:pic>
        <p:nvPicPr>
          <p:cNvPr id="4098" name="Picture 2" descr="C:\D\Perpustakaan\SEMINAR\cem kiziltug\fethullah-gulen-gonul-sultanligina-dogru.jpg"/>
          <p:cNvPicPr>
            <a:picLocks noChangeAspect="1" noChangeArrowheads="1"/>
          </p:cNvPicPr>
          <p:nvPr/>
        </p:nvPicPr>
        <p:blipFill>
          <a:blip r:embed="rId2" cstate="print"/>
          <a:srcRect l="16577" r="17373"/>
          <a:stretch>
            <a:fillRect/>
          </a:stretch>
        </p:blipFill>
        <p:spPr bwMode="auto">
          <a:xfrm>
            <a:off x="5292080" y="2708920"/>
            <a:ext cx="3755467" cy="2304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738664"/>
          </a:xfrm>
          <a:prstGeom prst="rect">
            <a:avLst/>
          </a:prstGeom>
          <a:noFill/>
        </p:spPr>
        <p:txBody>
          <a:bodyPr wrap="square" rtlCol="0">
            <a:spAutoFit/>
          </a:bodyPr>
          <a:lstStyle/>
          <a:p>
            <a:pPr lvl="0"/>
            <a:r>
              <a:rPr lang="id-ID" sz="2400" b="1" dirty="0" smtClean="0"/>
              <a:t>2. Mengikuti sunatullah</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556792"/>
            <a:ext cx="5184576" cy="5647700"/>
          </a:xfrm>
          <a:prstGeom prst="rect">
            <a:avLst/>
          </a:prstGeom>
          <a:noFill/>
        </p:spPr>
        <p:txBody>
          <a:bodyPr wrap="square" rtlCol="0">
            <a:spAutoFit/>
          </a:bodyPr>
          <a:lstStyle/>
          <a:p>
            <a:pPr marL="177800" indent="-177800">
              <a:buFont typeface="Arial" pitchFamily="34" charset="0"/>
              <a:buChar char="•"/>
            </a:pPr>
            <a:r>
              <a:rPr lang="id-ID" sz="1900" dirty="0" smtClean="0">
                <a:latin typeface="Cambria" pitchFamily="18" charset="0"/>
              </a:rPr>
              <a:t>Jika demikian, maka sebab demi sebab harus dengan sensitif diikuti dan gerakan demi gerakan harus disusun tanpa cela sesuai dengan sebab-sebab yang berlaku, sehingga mereka yang mengamatinya akan berkata:”orang-orang ini tidak lain adalah orang-orang yang mencintai sebab-sebab”. </a:t>
            </a:r>
          </a:p>
          <a:p>
            <a:pPr marL="177800" indent="-177800">
              <a:buFont typeface="Arial" pitchFamily="34" charset="0"/>
              <a:buChar char="•"/>
            </a:pPr>
            <a:r>
              <a:rPr lang="id-ID" sz="1900" dirty="0" smtClean="0">
                <a:latin typeface="Cambria" pitchFamily="18" charset="0"/>
              </a:rPr>
              <a:t>Mereka juga harus bertawakal dan bertawajuh kepada Allah sembari menihilkan sebab-sebab, sehingga kali ini orang-orang yang menyaksikannya akan berkata:”Mereka seperti jabari yang tidak menerima satupun sebab dan menyerahkan segala-galanya kepada Allah.” </a:t>
            </a:r>
          </a:p>
          <a:p>
            <a:pPr marL="177800" indent="-177800">
              <a:buFont typeface="Arial" pitchFamily="34" charset="0"/>
              <a:buChar char="•"/>
            </a:pPr>
            <a:r>
              <a:rPr lang="id-ID" sz="1900" dirty="0" smtClean="0">
                <a:latin typeface="Cambria" pitchFamily="18" charset="0"/>
              </a:rPr>
              <a:t>Perilaku yang seperti ini merupakan sesuatu yang amat penting dalam menjaga keseimbangan antara hubungan dengan Sang Musabbibul Asbab dan sebab-sebab yang diciptakanNya. </a:t>
            </a:r>
          </a:p>
          <a:p>
            <a:pPr marL="177800" indent="-177800">
              <a:buFont typeface="Arial" pitchFamily="34" charset="0"/>
              <a:buChar char="•"/>
            </a:pPr>
            <a:endParaRPr lang="id-ID" sz="1900" dirty="0">
              <a:effectLst>
                <a:outerShdw blurRad="38100" dist="38100" dir="2700000" algn="tl">
                  <a:srgbClr val="000000">
                    <a:alpha val="43137"/>
                  </a:srgbClr>
                </a:outerShdw>
              </a:effectLst>
              <a:latin typeface="Cambria" pitchFamily="18" charset="0"/>
            </a:endParaRPr>
          </a:p>
        </p:txBody>
      </p:sp>
      <p:pic>
        <p:nvPicPr>
          <p:cNvPr id="4098" name="Picture 2" descr="C:\D\Perpustakaan\SEMINAR\cem kiziltug\fethullah-gulen-gonul-sultanligina-dogru.jpg"/>
          <p:cNvPicPr>
            <a:picLocks noChangeAspect="1" noChangeArrowheads="1"/>
          </p:cNvPicPr>
          <p:nvPr/>
        </p:nvPicPr>
        <p:blipFill>
          <a:blip r:embed="rId2" cstate="print"/>
          <a:srcRect l="16577" r="17373"/>
          <a:stretch>
            <a:fillRect/>
          </a:stretch>
        </p:blipFill>
        <p:spPr bwMode="auto">
          <a:xfrm>
            <a:off x="5292080" y="2708920"/>
            <a:ext cx="3755467" cy="2304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738664"/>
          </a:xfrm>
          <a:prstGeom prst="rect">
            <a:avLst/>
          </a:prstGeom>
          <a:noFill/>
        </p:spPr>
        <p:txBody>
          <a:bodyPr wrap="square" rtlCol="0">
            <a:spAutoFit/>
          </a:bodyPr>
          <a:lstStyle/>
          <a:p>
            <a:pPr lvl="0"/>
            <a:r>
              <a:rPr lang="id-ID" sz="2400" b="1" dirty="0" smtClean="0"/>
              <a:t>2. Mengikuti sunatullah</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556792"/>
            <a:ext cx="6192688" cy="5586145"/>
          </a:xfrm>
          <a:prstGeom prst="rect">
            <a:avLst/>
          </a:prstGeom>
          <a:noFill/>
        </p:spPr>
        <p:txBody>
          <a:bodyPr wrap="square" rtlCol="0">
            <a:spAutoFit/>
          </a:bodyPr>
          <a:lstStyle/>
          <a:p>
            <a:pPr marL="177800" indent="-177800">
              <a:buFont typeface="Arial" pitchFamily="34" charset="0"/>
              <a:buChar char="•"/>
            </a:pPr>
            <a:r>
              <a:rPr lang="id-ID" sz="1700" dirty="0" smtClean="0">
                <a:latin typeface="Cambria" pitchFamily="18" charset="0"/>
              </a:rPr>
              <a:t>Kita juga dapat menyaksikan keseimbangan ini pada kehidupan Baginda Nabi. </a:t>
            </a:r>
          </a:p>
          <a:p>
            <a:pPr marL="177800" indent="-177800">
              <a:buFont typeface="Arial" pitchFamily="34" charset="0"/>
              <a:buChar char="•"/>
            </a:pPr>
            <a:r>
              <a:rPr lang="id-ID" sz="1700" dirty="0" smtClean="0">
                <a:latin typeface="Cambria" pitchFamily="18" charset="0"/>
              </a:rPr>
              <a:t>Baginda Nabi di perang yang satu dan di medan perang lainnya senantiasa membangun benteng-benteng kokoh dan mengenakan dua lapis baju zirah.  </a:t>
            </a:r>
          </a:p>
          <a:p>
            <a:pPr marL="177800" indent="-177800">
              <a:buFont typeface="Arial" pitchFamily="34" charset="0"/>
              <a:buChar char="•"/>
            </a:pPr>
            <a:r>
              <a:rPr lang="id-ID" sz="1700" dirty="0" smtClean="0">
                <a:latin typeface="Cambria" pitchFamily="18" charset="0"/>
              </a:rPr>
              <a:t>Contoh ini dan juga banyak contoh lainnya menunjukkan betapa Rasulullah </a:t>
            </a:r>
            <a:r>
              <a:rPr lang="id-ID" sz="1700" i="1" dirty="0" smtClean="0">
                <a:latin typeface="Cambria" pitchFamily="18" charset="0"/>
              </a:rPr>
              <a:t>shallallahu alayhi wasallam </a:t>
            </a:r>
            <a:r>
              <a:rPr lang="id-ID" sz="1700" dirty="0" smtClean="0">
                <a:latin typeface="Cambria" pitchFamily="18" charset="0"/>
              </a:rPr>
              <a:t>mengikuti sunatullah dalam derajat yang luar biasa sensitif. </a:t>
            </a:r>
          </a:p>
          <a:p>
            <a:pPr marL="177800" indent="-177800">
              <a:buFont typeface="Arial" pitchFamily="34" charset="0"/>
              <a:buChar char="•"/>
            </a:pPr>
            <a:r>
              <a:rPr lang="id-ID" sz="1700" dirty="0" smtClean="0">
                <a:latin typeface="Cambria" pitchFamily="18" charset="0"/>
              </a:rPr>
              <a:t>Namun di sisi lainnya beliau juga mengangkat kedua tangannya untuk berdoa dan bermunajat:”Ya Allah, janganlah Engkau datangkan kekalahan bagi pasukanku ini!” seakan beliau tidak melakukan persiapan apa-apa. </a:t>
            </a:r>
          </a:p>
          <a:p>
            <a:pPr marL="177800" indent="-177800">
              <a:buFont typeface="Arial" pitchFamily="34" charset="0"/>
              <a:buChar char="•"/>
            </a:pPr>
            <a:r>
              <a:rPr lang="id-ID" sz="1700" dirty="0" smtClean="0">
                <a:latin typeface="Cambria" pitchFamily="18" charset="0"/>
              </a:rPr>
              <a:t>Dengan demikian, kehalusan dan ketelitian Baginda Nabi dalam mengikuti sunatullah serta kepasrahan totalnya kepada Sang Musabbibul Asbab telah sampai pada titik koheren. </a:t>
            </a:r>
          </a:p>
          <a:p>
            <a:pPr marL="177800" indent="-177800">
              <a:buFont typeface="Arial" pitchFamily="34" charset="0"/>
              <a:buChar char="•"/>
            </a:pPr>
            <a:r>
              <a:rPr lang="id-ID" sz="1700" dirty="0" smtClean="0">
                <a:latin typeface="Cambria" pitchFamily="18" charset="0"/>
              </a:rPr>
              <a:t>Ya, beliau telah sampai pada titik koheren dan dengan demikian telah berhasil menjaga keseimbangan sebagai penggambaran dari pemahaman tauhid hakikinya yang sempurna. </a:t>
            </a:r>
          </a:p>
          <a:p>
            <a:pPr marL="177800" indent="-177800">
              <a:buFont typeface="Arial" pitchFamily="34" charset="0"/>
              <a:buChar char="•"/>
            </a:pPr>
            <a:r>
              <a:rPr lang="id-ID" sz="1700" dirty="0" smtClean="0">
                <a:latin typeface="Cambria" pitchFamily="18" charset="0"/>
              </a:rPr>
              <a:t>HR Abu Daud, Bab Jihad 75; HR Ibnu Majah, Bab Jihad 18</a:t>
            </a:r>
          </a:p>
          <a:p>
            <a:pPr marL="177800" indent="-177800">
              <a:buFont typeface="Arial" pitchFamily="34" charset="0"/>
              <a:buChar char="•"/>
            </a:pPr>
            <a:endParaRPr lang="id-ID" sz="1700" dirty="0">
              <a:effectLst>
                <a:outerShdw blurRad="38100" dist="38100" dir="2700000" algn="tl">
                  <a:srgbClr val="000000">
                    <a:alpha val="43137"/>
                  </a:srgbClr>
                </a:outerShdw>
              </a:effectLst>
              <a:latin typeface="Cambria" pitchFamily="18" charset="0"/>
            </a:endParaRPr>
          </a:p>
        </p:txBody>
      </p:sp>
      <p:pic>
        <p:nvPicPr>
          <p:cNvPr id="5122" name="Picture 2" descr="C:\D\Perpustakaan\SEMINAR\cem kiziltug\nm.jpg"/>
          <p:cNvPicPr>
            <a:picLocks noChangeAspect="1" noChangeArrowheads="1"/>
          </p:cNvPicPr>
          <p:nvPr/>
        </p:nvPicPr>
        <p:blipFill>
          <a:blip r:embed="rId2" cstate="print"/>
          <a:srcRect l="26000" r="26000"/>
          <a:stretch>
            <a:fillRect/>
          </a:stretch>
        </p:blipFill>
        <p:spPr bwMode="auto">
          <a:xfrm>
            <a:off x="6228184" y="2132856"/>
            <a:ext cx="2737418" cy="3168352"/>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738664"/>
          </a:xfrm>
          <a:prstGeom prst="rect">
            <a:avLst/>
          </a:prstGeom>
          <a:noFill/>
        </p:spPr>
        <p:txBody>
          <a:bodyPr wrap="square" rtlCol="0">
            <a:spAutoFit/>
          </a:bodyPr>
          <a:lstStyle/>
          <a:p>
            <a:pPr lvl="0"/>
            <a:r>
              <a:rPr lang="id-ID" sz="2400" b="1" dirty="0" smtClean="0"/>
              <a:t>3. Keberlangsungan dan Kontinyuitasnya</a:t>
            </a:r>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556792"/>
            <a:ext cx="5832648" cy="4708981"/>
          </a:xfrm>
          <a:prstGeom prst="rect">
            <a:avLst/>
          </a:prstGeom>
          <a:noFill/>
        </p:spPr>
        <p:txBody>
          <a:bodyPr wrap="square" rtlCol="0">
            <a:spAutoFit/>
          </a:bodyPr>
          <a:lstStyle/>
          <a:p>
            <a:pPr marL="177800" indent="-177800">
              <a:buFont typeface="Arial" pitchFamily="34" charset="0"/>
              <a:buChar char="•"/>
            </a:pPr>
            <a:r>
              <a:rPr lang="id-ID" sz="2000" dirty="0" smtClean="0">
                <a:latin typeface="Cambria" pitchFamily="18" charset="0"/>
              </a:rPr>
              <a:t>Salah satu dinamika terpenting yang perlu dikerjakan demi diraihnya inayat Ilahi adalah keberlangsungan serta kontinyuitas usaha dan upaya seseorang dalam mencapai tujuan yang diharapkannya. </a:t>
            </a:r>
          </a:p>
          <a:p>
            <a:pPr marL="177800" indent="-177800">
              <a:buFont typeface="Arial" pitchFamily="34" charset="0"/>
              <a:buChar char="•"/>
            </a:pPr>
            <a:r>
              <a:rPr lang="id-ID" sz="2000" dirty="0" smtClean="0">
                <a:latin typeface="Cambria" pitchFamily="18" charset="0"/>
              </a:rPr>
              <a:t>Perlu diingat juga betapa banyak sosok yang memulai pekerjaan ini dengan penuh kebanggaan, namun tiga langkah kemudian disebabkan oleh kelelahan, kebosanan, kejenuhan, serta ditinggalkannya aktivitas suci ini karena merasa ia  tidak berbeda dengan aktivitas lainnya tepat sesaat sebelum datangnya masa ‘panen’, lalu mereka pun tergusur dan hanya menjadi sesuatu yang tak lebih dari sekedar secuil penggalan sejarah belaka.</a:t>
            </a:r>
            <a:endParaRPr lang="id-ID" sz="2000" dirty="0">
              <a:effectLst>
                <a:outerShdw blurRad="38100" dist="38100" dir="2700000" algn="tl">
                  <a:srgbClr val="000000">
                    <a:alpha val="43137"/>
                  </a:srgbClr>
                </a:outerShdw>
              </a:effectLst>
              <a:latin typeface="Cambria" pitchFamily="18" charset="0"/>
            </a:endParaRPr>
          </a:p>
        </p:txBody>
      </p:sp>
      <p:pic>
        <p:nvPicPr>
          <p:cNvPr id="6146" name="Picture 2" descr="C:\D\Perpustakaan\SEMINAR\cem kiziltug\oped.jpg"/>
          <p:cNvPicPr>
            <a:picLocks noChangeAspect="1" noChangeArrowheads="1"/>
          </p:cNvPicPr>
          <p:nvPr/>
        </p:nvPicPr>
        <p:blipFill>
          <a:blip r:embed="rId2" cstate="print"/>
          <a:srcRect l="27837" r="25375"/>
          <a:stretch>
            <a:fillRect/>
          </a:stretch>
        </p:blipFill>
        <p:spPr bwMode="auto">
          <a:xfrm>
            <a:off x="5868144" y="1844824"/>
            <a:ext cx="3099557" cy="33123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1107996"/>
          </a:xfrm>
          <a:prstGeom prst="rect">
            <a:avLst/>
          </a:prstGeom>
          <a:noFill/>
        </p:spPr>
        <p:txBody>
          <a:bodyPr wrap="square" rtlCol="0">
            <a:spAutoFit/>
          </a:bodyPr>
          <a:lstStyle/>
          <a:p>
            <a:r>
              <a:rPr lang="id-ID" sz="2400" b="1" dirty="0" smtClean="0"/>
              <a:t>4. Pemufakatan dan Persatuan</a:t>
            </a:r>
            <a:endParaRPr lang="id-ID" sz="2400" dirty="0" smtClean="0"/>
          </a:p>
          <a:p>
            <a:pPr lvl="0"/>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556792"/>
            <a:ext cx="5256584" cy="4093428"/>
          </a:xfrm>
          <a:prstGeom prst="rect">
            <a:avLst/>
          </a:prstGeom>
          <a:noFill/>
        </p:spPr>
        <p:txBody>
          <a:bodyPr wrap="square" rtlCol="0">
            <a:spAutoFit/>
          </a:bodyPr>
          <a:lstStyle/>
          <a:p>
            <a:pPr marL="177800" indent="-177800">
              <a:buFont typeface="Arial" pitchFamily="34" charset="0"/>
              <a:buChar char="•"/>
            </a:pPr>
            <a:r>
              <a:rPr lang="id-ID" sz="2000" dirty="0" smtClean="0">
                <a:latin typeface="Cambria" pitchFamily="18" charset="0"/>
              </a:rPr>
              <a:t>Selain tiga sarana yang telah disebutkan sebelumnya, pemufakatan dan persatuan adalah sebuah sarana yang amat penting guna menggapai inayat Ilahi. </a:t>
            </a:r>
          </a:p>
          <a:p>
            <a:pPr marL="177800" indent="-177800">
              <a:buFont typeface="Arial" pitchFamily="34" charset="0"/>
              <a:buChar char="•"/>
            </a:pPr>
            <a:r>
              <a:rPr lang="id-ID" sz="2000" dirty="0" smtClean="0">
                <a:latin typeface="Cambria" pitchFamily="18" charset="0"/>
              </a:rPr>
              <a:t>Walaupun kekuatan setiap individu yang berkumpul bersama ataupun kemampuan suatu masyarakat yang berkumpul bersama kekuatannya tak diragukan lagi,  adalah sebuah fakta bahwasanya anugerah Allah kepada suatu jamaah lebih besar dibandingkan dengan kumpulan andil dari setiap individu yang berkumpul dalam satu kesatuan tersebut. </a:t>
            </a:r>
          </a:p>
        </p:txBody>
      </p:sp>
      <p:pic>
        <p:nvPicPr>
          <p:cNvPr id="9218" name="Picture 2" descr="C:\D\Perpustakaan\SEMINAR\cem kiziltug\sadakat.jpg"/>
          <p:cNvPicPr>
            <a:picLocks noChangeAspect="1" noChangeArrowheads="1"/>
          </p:cNvPicPr>
          <p:nvPr/>
        </p:nvPicPr>
        <p:blipFill>
          <a:blip r:embed="rId2" cstate="print"/>
          <a:srcRect l="27844" r="22809"/>
          <a:stretch>
            <a:fillRect/>
          </a:stretch>
        </p:blipFill>
        <p:spPr bwMode="auto">
          <a:xfrm>
            <a:off x="5580112" y="1196752"/>
            <a:ext cx="3312368" cy="444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1107996"/>
          </a:xfrm>
          <a:prstGeom prst="rect">
            <a:avLst/>
          </a:prstGeom>
          <a:noFill/>
        </p:spPr>
        <p:txBody>
          <a:bodyPr wrap="square" rtlCol="0">
            <a:spAutoFit/>
          </a:bodyPr>
          <a:lstStyle/>
          <a:p>
            <a:r>
              <a:rPr lang="id-ID" sz="2400" b="1" dirty="0" smtClean="0"/>
              <a:t>4. Pemufakatan dan Persatuan</a:t>
            </a:r>
            <a:endParaRPr lang="id-ID" sz="2400" dirty="0" smtClean="0"/>
          </a:p>
          <a:p>
            <a:pPr lvl="0"/>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0" y="1606436"/>
            <a:ext cx="6228184" cy="5062924"/>
          </a:xfrm>
          <a:prstGeom prst="rect">
            <a:avLst/>
          </a:prstGeom>
          <a:noFill/>
        </p:spPr>
        <p:txBody>
          <a:bodyPr wrap="square" rtlCol="0">
            <a:spAutoFit/>
          </a:bodyPr>
          <a:lstStyle/>
          <a:p>
            <a:pPr marL="177800" indent="-177800">
              <a:buFont typeface="Arial" pitchFamily="34" charset="0"/>
              <a:buChar char="•"/>
            </a:pPr>
            <a:r>
              <a:rPr lang="id-ID" sz="1700" dirty="0" smtClean="0">
                <a:latin typeface="Cambria" pitchFamily="18" charset="0"/>
              </a:rPr>
              <a:t>Karena Allah </a:t>
            </a:r>
            <a:r>
              <a:rPr lang="id-ID" sz="1700" i="1" dirty="0" smtClean="0">
                <a:latin typeface="Cambria" pitchFamily="18" charset="0"/>
              </a:rPr>
              <a:t>subhanahu wa ta’ala </a:t>
            </a:r>
            <a:r>
              <a:rPr lang="id-ID" sz="1700" dirty="0" smtClean="0">
                <a:latin typeface="Cambria" pitchFamily="18" charset="0"/>
              </a:rPr>
              <a:t>telah menyatukan syarat terwujudnya kesuksesan pemakmuran dunia dan tersebarnya ruh Sang Nabi Muhammad </a:t>
            </a:r>
            <a:r>
              <a:rPr lang="id-ID" sz="1700" i="1" dirty="0" smtClean="0">
                <a:latin typeface="Cambria" pitchFamily="18" charset="0"/>
              </a:rPr>
              <a:t>shallallahu alayhi wasallam </a:t>
            </a:r>
            <a:r>
              <a:rPr lang="id-ID" sz="1700" dirty="0" smtClean="0">
                <a:latin typeface="Cambria" pitchFamily="18" charset="0"/>
              </a:rPr>
              <a:t>dengan perjuangan kaum mukminin yang terbungkus dalam pemufakatan dan persatuan, maka saat ia – pemufakatan dan persatuan – diabaikan, walaupun kumpulan mukminin tersebut diisi oleh sosok-sosok agung dan intelek seperti Imam Hasan Syadzili, Imam Ahmad Badawi, dan Syekh Abdul Qadir Jailani, kesuksesan tidak akan mungkin bisa dicapai. </a:t>
            </a:r>
          </a:p>
          <a:p>
            <a:pPr marL="177800" indent="-177800">
              <a:buFont typeface="Arial" pitchFamily="34" charset="0"/>
              <a:buChar char="•"/>
            </a:pPr>
            <a:r>
              <a:rPr lang="id-ID" sz="1700" dirty="0" smtClean="0">
                <a:latin typeface="Cambria" pitchFamily="18" charset="0"/>
              </a:rPr>
              <a:t>Qutub secara istilah adalah manusia terbaik yang mengumpulkan seluruh keutamaan. Baik dalam kemanusiaan, ibadah, dan kedekatannya dengan Allah. Seorang qutub merupakan Khalifah Rasulullah dalam menjaga keseimbangan alam. Setiap masa hanya ada satu orang qutub. Ibnu Hajar menjelaskan bahwa kata abdal telah masyhur dalam sejumlah khabar dan qutub telah ditemukan dalam beberapa atsar. </a:t>
            </a:r>
          </a:p>
          <a:p>
            <a:pPr marL="177800" indent="-177800">
              <a:buFont typeface="Arial" pitchFamily="34" charset="0"/>
              <a:buChar char="•"/>
            </a:pPr>
            <a:r>
              <a:rPr lang="id-ID" sz="1700" dirty="0" smtClean="0">
                <a:latin typeface="Cambria" pitchFamily="18" charset="0"/>
              </a:rPr>
              <a:t>Ghauts merupakan sosok qutub yang sempurna.  Kemutlakan ghauts atau al qutub al jami’ adalah istilah yang muncul di antara para wali</a:t>
            </a:r>
          </a:p>
        </p:txBody>
      </p:sp>
      <p:pic>
        <p:nvPicPr>
          <p:cNvPr id="8194" name="Picture 2" descr="C:\D\Perpustakaan\SEMINAR\cem kiziltug\kursu (5).jpg"/>
          <p:cNvPicPr>
            <a:picLocks noChangeAspect="1" noChangeArrowheads="1"/>
          </p:cNvPicPr>
          <p:nvPr/>
        </p:nvPicPr>
        <p:blipFill>
          <a:blip r:embed="rId2" cstate="print"/>
          <a:srcRect l="15201" r="30800"/>
          <a:stretch>
            <a:fillRect/>
          </a:stretch>
        </p:blipFill>
        <p:spPr bwMode="auto">
          <a:xfrm>
            <a:off x="6372200" y="1556792"/>
            <a:ext cx="2627784" cy="33337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1124744"/>
            <a:ext cx="5940152" cy="1107996"/>
          </a:xfrm>
          <a:prstGeom prst="rect">
            <a:avLst/>
          </a:prstGeom>
          <a:noFill/>
        </p:spPr>
        <p:txBody>
          <a:bodyPr wrap="square" rtlCol="0">
            <a:spAutoFit/>
          </a:bodyPr>
          <a:lstStyle/>
          <a:p>
            <a:r>
              <a:rPr lang="id-ID" sz="2400" b="1" dirty="0" smtClean="0"/>
              <a:t>4. Pemufakatan dan Persatuan</a:t>
            </a:r>
            <a:endParaRPr lang="id-ID" sz="2400" dirty="0" smtClean="0"/>
          </a:p>
          <a:p>
            <a:pPr lvl="0"/>
            <a:endParaRPr lang="id-ID" sz="2400" dirty="0" smtClean="0"/>
          </a:p>
          <a:p>
            <a:endParaRPr lang="id-ID" dirty="0">
              <a:effectLst>
                <a:outerShdw blurRad="38100" dist="38100" dir="2700000" algn="tl">
                  <a:srgbClr val="000000">
                    <a:alpha val="43137"/>
                  </a:srgbClr>
                </a:outerShdw>
              </a:effectLst>
            </a:endParaRPr>
          </a:p>
        </p:txBody>
      </p:sp>
      <p:sp>
        <p:nvSpPr>
          <p:cNvPr id="3" name="2 Metin kutusu"/>
          <p:cNvSpPr txBox="1"/>
          <p:nvPr/>
        </p:nvSpPr>
        <p:spPr>
          <a:xfrm>
            <a:off x="35496" y="1556792"/>
            <a:ext cx="5328592" cy="5062924"/>
          </a:xfrm>
          <a:prstGeom prst="rect">
            <a:avLst/>
          </a:prstGeom>
          <a:noFill/>
        </p:spPr>
        <p:txBody>
          <a:bodyPr wrap="square" rtlCol="0">
            <a:spAutoFit/>
          </a:bodyPr>
          <a:lstStyle/>
          <a:p>
            <a:pPr marL="177800" indent="-177800">
              <a:buFont typeface="Arial" pitchFamily="34" charset="0"/>
              <a:buChar char="•"/>
            </a:pPr>
            <a:r>
              <a:rPr lang="id-ID" sz="1900" dirty="0" smtClean="0">
                <a:latin typeface="Cambria" pitchFamily="18" charset="0"/>
              </a:rPr>
              <a:t>Ya, Allah telah mensyaratkan pemufakatan dan persatuan untuk tercapainya kesuksesan tersebut. Anugerah Allah yang luas kualitasnya melebihi ke-qutb-an dan  ke-ghauts-an. Hal ini sebagaimana diisyaratkan dalam firman Allah: “Tangan Allah berada di atas tangan mereka” (QS Fatih 48: 10) serta sabda Baginda Nabi: “Inayat dan kodrat Ilahi ada  bersama jamaah”. Maka dari itu sebagaimana telah diterangkan sebelumnya, permohonan terbaik guna dikabulkannya pertolongan dan inayat Ilahi adalah pemufakatan dan persatuan.</a:t>
            </a:r>
          </a:p>
          <a:p>
            <a:pPr marL="177800" indent="-177800">
              <a:buFont typeface="Arial" pitchFamily="34" charset="0"/>
              <a:buChar char="•"/>
            </a:pPr>
            <a:r>
              <a:rPr lang="id-ID" sz="1900" dirty="0" smtClean="0">
                <a:latin typeface="Cambria" pitchFamily="18" charset="0"/>
              </a:rPr>
              <a:t>Kesimpulannya, barangsiapa yang ingin meraih inayat Allah, maka dia harus mengikuti nasihat-nasihat ini; khidmah-khidmah yang akan dikerjakan harus dijalankan di atas petunjuk dan bimbingan ini. </a:t>
            </a:r>
          </a:p>
        </p:txBody>
      </p:sp>
      <p:pic>
        <p:nvPicPr>
          <p:cNvPr id="7170" name="Picture 2" descr="C:\D\Perpustakaan\SEMINAR\cem kiziltug\gulen-movement-6.jpg"/>
          <p:cNvPicPr>
            <a:picLocks noChangeAspect="1" noChangeArrowheads="1"/>
          </p:cNvPicPr>
          <p:nvPr/>
        </p:nvPicPr>
        <p:blipFill>
          <a:blip r:embed="rId2" cstate="print"/>
          <a:srcRect/>
          <a:stretch>
            <a:fillRect/>
          </a:stretch>
        </p:blipFill>
        <p:spPr bwMode="auto">
          <a:xfrm>
            <a:off x="5364088" y="2276872"/>
            <a:ext cx="3648406" cy="2736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908720"/>
            <a:ext cx="3322712" cy="1210146"/>
          </a:xfrm>
        </p:spPr>
        <p:txBody>
          <a:bodyPr>
            <a:normAutofit/>
          </a:bodyPr>
          <a:lstStyle/>
          <a:p>
            <a:r>
              <a:rPr lang="id-ID" sz="3200" dirty="0" smtClean="0">
                <a:solidFill>
                  <a:schemeClr val="bg1"/>
                </a:solidFill>
                <a:latin typeface="Futura Md BT" pitchFamily="34" charset="0"/>
              </a:rPr>
              <a:t>Terima Kasih</a:t>
            </a:r>
            <a:endParaRPr lang="ru-RU" sz="32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1087</Words>
  <Application>Microsoft Office PowerPoint</Application>
  <PresentationFormat>Ekran Gösterisi (4:3)</PresentationFormat>
  <Paragraphs>46</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Тема Office</vt:lpstr>
      <vt:lpstr>Uslub Dalam Khidmah  – Prizma 4 – </vt:lpstr>
      <vt:lpstr>Slayt 2</vt:lpstr>
      <vt:lpstr>Slayt 3</vt:lpstr>
      <vt:lpstr>Slayt 4</vt:lpstr>
      <vt:lpstr>Slayt 5</vt:lpstr>
      <vt:lpstr>Slayt 6</vt:lpstr>
      <vt:lpstr>Slayt 7</vt:lpstr>
      <vt:lpstr>Slayt 8</vt:lpstr>
      <vt:lpstr>Slayt 9</vt:lpstr>
      <vt:lpstr>Slayt 10</vt:lpstr>
      <vt:lpstr>Slayt 11</vt:lpstr>
      <vt:lpstr>Terima 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1</dc:creator>
  <cp:lastModifiedBy>tegar</cp:lastModifiedBy>
  <cp:revision>6</cp:revision>
  <dcterms:created xsi:type="dcterms:W3CDTF">2013-08-02T12:50:28Z</dcterms:created>
  <dcterms:modified xsi:type="dcterms:W3CDTF">2017-08-21T05:40:04Z</dcterms:modified>
</cp:coreProperties>
</file>